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58" r:id="rId6"/>
    <p:sldId id="262" r:id="rId7"/>
    <p:sldId id="263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51" autoAdjust="0"/>
    <p:restoredTop sz="94660"/>
  </p:normalViewPr>
  <p:slideViewPr>
    <p:cSldViewPr snapToGrid="0">
      <p:cViewPr varScale="1">
        <p:scale>
          <a:sx n="96" d="100"/>
          <a:sy n="96" d="100"/>
        </p:scale>
        <p:origin x="81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0DF2-3662-42F2-B00F-BB702E601F51}" type="datetimeFigureOut">
              <a:rPr lang="en-IN" smtClean="0"/>
              <a:t>10-01-2025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4234B-DEAF-4E88-84DF-52D09559BE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0969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0DF2-3662-42F2-B00F-BB702E601F51}" type="datetimeFigureOut">
              <a:rPr lang="en-IN" smtClean="0"/>
              <a:t>10-01-2025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4234B-DEAF-4E88-84DF-52D09559BE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0541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0DF2-3662-42F2-B00F-BB702E601F51}" type="datetimeFigureOut">
              <a:rPr lang="en-IN" smtClean="0"/>
              <a:t>10-01-2025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4234B-DEAF-4E88-84DF-52D09559BE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46797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0DF2-3662-42F2-B00F-BB702E601F51}" type="datetimeFigureOut">
              <a:rPr lang="en-IN" smtClean="0"/>
              <a:t>10-01-2025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4234B-DEAF-4E88-84DF-52D09559BE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20029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0DF2-3662-42F2-B00F-BB702E601F51}" type="datetimeFigureOut">
              <a:rPr lang="en-IN" smtClean="0"/>
              <a:t>10-01-2025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4234B-DEAF-4E88-84DF-52D09559BE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71453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0DF2-3662-42F2-B00F-BB702E601F51}" type="datetimeFigureOut">
              <a:rPr lang="en-IN" smtClean="0"/>
              <a:t>10-01-2025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4234B-DEAF-4E88-84DF-52D09559BE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14888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0DF2-3662-42F2-B00F-BB702E601F51}" type="datetimeFigureOut">
              <a:rPr lang="en-IN" smtClean="0"/>
              <a:t>10-01-2025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4234B-DEAF-4E88-84DF-52D09559BE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77353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0DF2-3662-42F2-B00F-BB702E601F51}" type="datetimeFigureOut">
              <a:rPr lang="en-IN" smtClean="0"/>
              <a:t>10-01-2025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4234B-DEAF-4E88-84DF-52D09559BE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43937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0DF2-3662-42F2-B00F-BB702E601F51}" type="datetimeFigureOut">
              <a:rPr lang="en-IN" smtClean="0"/>
              <a:t>10-01-2025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4234B-DEAF-4E88-84DF-52D09559BE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5383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0DF2-3662-42F2-B00F-BB702E601F51}" type="datetimeFigureOut">
              <a:rPr lang="en-IN" smtClean="0"/>
              <a:t>10-01-2025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D14234B-DEAF-4E88-84DF-52D09559BE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88651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0DF2-3662-42F2-B00F-BB702E601F51}" type="datetimeFigureOut">
              <a:rPr lang="en-IN" smtClean="0"/>
              <a:t>10-01-2025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4234B-DEAF-4E88-84DF-52D09559BE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784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0DF2-3662-42F2-B00F-BB702E601F51}" type="datetimeFigureOut">
              <a:rPr lang="en-IN" smtClean="0"/>
              <a:t>10-01-2025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4234B-DEAF-4E88-84DF-52D09559BE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41440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0DF2-3662-42F2-B00F-BB702E601F51}" type="datetimeFigureOut">
              <a:rPr lang="en-IN" smtClean="0"/>
              <a:t>10-01-2025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4234B-DEAF-4E88-84DF-52D09559BE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3572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0DF2-3662-42F2-B00F-BB702E601F51}" type="datetimeFigureOut">
              <a:rPr lang="en-IN" smtClean="0"/>
              <a:t>10-01-2025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4234B-DEAF-4E88-84DF-52D09559BE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2159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0DF2-3662-42F2-B00F-BB702E601F51}" type="datetimeFigureOut">
              <a:rPr lang="en-IN" smtClean="0"/>
              <a:t>10-01-2025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4234B-DEAF-4E88-84DF-52D09559BE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3157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0DF2-3662-42F2-B00F-BB702E601F51}" type="datetimeFigureOut">
              <a:rPr lang="en-IN" smtClean="0"/>
              <a:t>10-01-2025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4234B-DEAF-4E88-84DF-52D09559BE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896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0DF2-3662-42F2-B00F-BB702E601F51}" type="datetimeFigureOut">
              <a:rPr lang="en-IN" smtClean="0"/>
              <a:t>10-01-2025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4234B-DEAF-4E88-84DF-52D09559BE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0164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C080DF2-3662-42F2-B00F-BB702E601F51}" type="datetimeFigureOut">
              <a:rPr lang="en-IN" smtClean="0"/>
              <a:t>10-01-2025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D14234B-DEAF-4E88-84DF-52D09559BE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259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ADBB9-4DFA-0677-F054-981C7A71A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 u="sng" dirty="0"/>
              <a:t>CANCER CARE</a:t>
            </a:r>
            <a:br>
              <a:rPr lang="en-US" sz="7200" b="1" u="sng" dirty="0"/>
            </a:br>
            <a:r>
              <a:rPr lang="en-US" sz="7200" b="1" u="sng" dirty="0"/>
              <a:t> </a:t>
            </a:r>
            <a:endParaRPr lang="en-IN" sz="72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96698-FF5F-5736-4A21-BF86803ED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610140"/>
            <a:ext cx="10018713" cy="21269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solidFill>
                  <a:schemeClr val="accent4">
                    <a:lumMod val="75000"/>
                  </a:schemeClr>
                </a:solidFill>
              </a:rPr>
              <a:t>Debunking Myths and Misconceptions</a:t>
            </a:r>
          </a:p>
          <a:p>
            <a:pPr marL="0" indent="0" algn="ctr">
              <a:buNone/>
            </a:pPr>
            <a:endParaRPr lang="en-IN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E892BE-27EF-959C-EDC1-A1A58D337F2D}"/>
              </a:ext>
            </a:extLst>
          </p:cNvPr>
          <p:cNvSpPr txBox="1"/>
          <p:nvPr/>
        </p:nvSpPr>
        <p:spPr>
          <a:xfrm flipH="1">
            <a:off x="9531625" y="5705060"/>
            <a:ext cx="2395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By</a:t>
            </a:r>
          </a:p>
          <a:p>
            <a:r>
              <a:rPr lang="en-US" b="1" i="1" dirty="0"/>
              <a:t>Vandana Mahajan</a:t>
            </a:r>
          </a:p>
          <a:p>
            <a:r>
              <a:rPr lang="en-US" b="1" i="1" dirty="0"/>
              <a:t>Patient Advocate</a:t>
            </a:r>
            <a:endParaRPr lang="en-IN" b="1" i="1" dirty="0"/>
          </a:p>
        </p:txBody>
      </p:sp>
      <p:pic>
        <p:nvPicPr>
          <p:cNvPr id="7" name="Picture 2" descr="National Cancer Awareness Day 2023: History, significance and debunking  myths about the disease - CNBC TV18">
            <a:extLst>
              <a:ext uri="{FF2B5EF4-FFF2-40B4-BE49-F238E27FC236}">
                <a16:creationId xmlns:a16="http://schemas.microsoft.com/office/drawing/2014/main" id="{5267B484-7DED-0B6C-66A5-9A445A6FE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530" y="2822713"/>
            <a:ext cx="6211957" cy="3518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165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44EDB-2757-FF21-AF32-F60259545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4842" y="685800"/>
            <a:ext cx="6192122" cy="481965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C02BC-D1BD-4698-4B50-97242D054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167765"/>
            <a:ext cx="10018713" cy="5375910"/>
          </a:xfrm>
        </p:spPr>
        <p:txBody>
          <a:bodyPr/>
          <a:lstStyle/>
          <a:p>
            <a:pPr marL="342900" indent="-342900">
              <a:buFont typeface="+mj-lt"/>
              <a:buAutoNum type="arabicParenR"/>
            </a:pPr>
            <a:endParaRPr lang="en-IN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pic>
        <p:nvPicPr>
          <p:cNvPr id="2050" name="Picture 2" descr="Facts vs myths speech bubble concept 7225147 Vector Art at Vecteezy">
            <a:extLst>
              <a:ext uri="{FF2B5EF4-FFF2-40B4-BE49-F238E27FC236}">
                <a16:creationId xmlns:a16="http://schemas.microsoft.com/office/drawing/2014/main" id="{EB0CCC72-A3EA-4483-6A4C-BDA30ED5F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257299"/>
            <a:ext cx="7210425" cy="456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497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D6846-E322-CAEB-D55D-16A08024D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484311" y="257174"/>
            <a:ext cx="10018713" cy="45719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5DEA8-AD42-7E80-E972-D57CBE2017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7326"/>
            <a:ext cx="10018713" cy="4848224"/>
          </a:xfrm>
        </p:spPr>
        <p:txBody>
          <a:bodyPr>
            <a:normAutofit fontScale="92500"/>
          </a:bodyPr>
          <a:lstStyle/>
          <a:p>
            <a:pPr marL="342900" indent="-342900">
              <a:buFont typeface="+mj-lt"/>
              <a:buAutoNum type="arabicParenR"/>
            </a:pPr>
            <a:r>
              <a:rPr lang="en-IN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Cancer is a death sentence</a:t>
            </a:r>
          </a:p>
          <a:p>
            <a:pPr marL="342900" indent="-342900">
              <a:buFont typeface="+mj-lt"/>
              <a:buAutoNum type="arabicParenR"/>
            </a:pPr>
            <a:r>
              <a:rPr lang="en-IN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Cancer is contagious</a:t>
            </a:r>
          </a:p>
          <a:p>
            <a:pPr marL="342900" indent="-342900">
              <a:buFont typeface="+mj-lt"/>
              <a:buAutoNum type="arabicParenR"/>
            </a:pPr>
            <a:r>
              <a:rPr lang="en-IN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Biopsy /Surgery will </a:t>
            </a:r>
            <a:r>
              <a:rPr lang="en-IN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cause the cancer to spread</a:t>
            </a:r>
          </a:p>
          <a:p>
            <a:pPr marL="342900" indent="-342900">
              <a:buFont typeface="+mj-lt"/>
              <a:buAutoNum type="arabicParenR"/>
            </a:pPr>
            <a:r>
              <a:rPr lang="en-IN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someone in my family has cancer I will have it too</a:t>
            </a:r>
          </a:p>
          <a:p>
            <a:pPr marL="342900" indent="-342900">
              <a:buFont typeface="+mj-lt"/>
              <a:buAutoNum type="arabicParenR"/>
            </a:pPr>
            <a:r>
              <a:rPr lang="en-IN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no one in my family has cancer I will not have cancer</a:t>
            </a:r>
          </a:p>
          <a:p>
            <a:pPr marL="342900" indent="-342900">
              <a:buFont typeface="+mj-lt"/>
              <a:buAutoNum type="arabicParenR"/>
            </a:pPr>
            <a:r>
              <a:rPr lang="en-IN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Chemothera</a:t>
            </a:r>
            <a:r>
              <a:rPr lang="en-IN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 causes death</a:t>
            </a:r>
          </a:p>
          <a:p>
            <a:pPr marL="342900" indent="-342900">
              <a:buFont typeface="+mj-lt"/>
              <a:buAutoNum type="arabicParenR"/>
            </a:pPr>
            <a:r>
              <a:rPr lang="en-IN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Eating sugar will cause cancer to grow</a:t>
            </a:r>
          </a:p>
          <a:p>
            <a:pPr marL="342900" indent="-342900">
              <a:buFont typeface="+mj-lt"/>
              <a:buAutoNum type="arabicParenR"/>
            </a:pPr>
            <a:r>
              <a:rPr lang="en-IN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Bad thoughts or negative attitudes will cause me to develop or die from cancer</a:t>
            </a:r>
            <a:endParaRPr lang="en-IN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en-IN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Cancer happens due to bad karmas</a:t>
            </a:r>
          </a:p>
          <a:p>
            <a:pPr marL="342900" indent="-342900">
              <a:buFont typeface="+mj-lt"/>
              <a:buAutoNum type="arabicParenR"/>
            </a:pPr>
            <a:r>
              <a:rPr lang="en-IN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Bad thoughts or negative attitudes will cause me to develop or die from cancer</a:t>
            </a:r>
            <a:endParaRPr lang="en-IN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arenR"/>
            </a:pPr>
            <a:endParaRPr lang="en-IN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26730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A9C3F-DDF4-288B-166B-469829AFA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295276"/>
            <a:ext cx="10018713" cy="1266824"/>
          </a:xfrm>
        </p:spPr>
        <p:txBody>
          <a:bodyPr>
            <a:normAutofit fontScale="90000"/>
          </a:bodyPr>
          <a:lstStyle/>
          <a:p>
            <a:br>
              <a:rPr lang="en-US" b="1" u="sng" dirty="0">
                <a:solidFill>
                  <a:srgbClr val="00B0F0"/>
                </a:solidFill>
              </a:rPr>
            </a:br>
            <a:r>
              <a:rPr lang="en-US" b="1" u="sng" dirty="0">
                <a:solidFill>
                  <a:srgbClr val="00B0F0"/>
                </a:solidFill>
              </a:rPr>
              <a:t>Myths specific to Head and Neck Cancers</a:t>
            </a:r>
            <a:br>
              <a:rPr lang="en-US" b="1" u="sng" dirty="0">
                <a:solidFill>
                  <a:srgbClr val="00B0F0"/>
                </a:solidFill>
              </a:rPr>
            </a:br>
            <a:br>
              <a:rPr lang="en-US" b="1" u="sng" dirty="0">
                <a:solidFill>
                  <a:srgbClr val="00B0F0"/>
                </a:solidFill>
              </a:rPr>
            </a:br>
            <a:endParaRPr lang="en-IN" b="1" u="sng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01F76-65E6-1E2B-0AB4-131E6DAF0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362325"/>
            <a:ext cx="10018713" cy="24288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IN" b="1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IN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N" sz="3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Head and neck cancer is only caused by smoking and drinking</a:t>
            </a:r>
          </a:p>
          <a:p>
            <a:r>
              <a:rPr lang="en-IN" sz="3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Treatment will have a permanent effect on my ability to speak, breathe, and swallow</a:t>
            </a:r>
          </a:p>
          <a:p>
            <a:r>
              <a:rPr lang="en-IN" sz="3800" b="1" kern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Head and neck cancers are always deadly</a:t>
            </a:r>
            <a:endParaRPr lang="en-IN" sz="3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5AC371-FD40-2642-105D-200713725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775" y="1190624"/>
            <a:ext cx="4657727" cy="208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E636E-6748-A565-446E-6FF31A0E0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258418"/>
            <a:ext cx="7602539" cy="1033669"/>
          </a:xfrm>
        </p:spPr>
        <p:txBody>
          <a:bodyPr>
            <a:normAutofit/>
          </a:bodyPr>
          <a:lstStyle/>
          <a:p>
            <a:r>
              <a:rPr lang="en-US" b="1" u="sng" dirty="0"/>
              <a:t>Why Debunk the myths?</a:t>
            </a:r>
            <a:endParaRPr lang="en-IN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98886-A729-CF6F-DE40-5AE1A00B4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305051"/>
            <a:ext cx="10018713" cy="4294532"/>
          </a:xfrm>
        </p:spPr>
        <p:txBody>
          <a:bodyPr>
            <a:normAutofit/>
          </a:bodyPr>
          <a:lstStyle/>
          <a:p>
            <a:r>
              <a:rPr lang="en-IN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Myths and misconceptions about cancer treatment </a:t>
            </a:r>
          </a:p>
          <a:p>
            <a:pPr marL="0" indent="0">
              <a:buNone/>
            </a:pPr>
            <a:r>
              <a:rPr lang="en-IN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frequently fog the minds of patients and their families, </a:t>
            </a:r>
          </a:p>
          <a:p>
            <a:pPr marL="0" indent="0">
              <a:buNone/>
            </a:pPr>
            <a:r>
              <a:rPr lang="en-IN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resulting in disorientation, fear, and, in some cases, </a:t>
            </a:r>
          </a:p>
          <a:p>
            <a:pPr marL="0" indent="0">
              <a:buNone/>
            </a:pPr>
            <a:r>
              <a:rPr lang="en-IN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misguided decisions</a:t>
            </a:r>
          </a:p>
          <a:p>
            <a:pPr marL="0" indent="0">
              <a:buNone/>
            </a:pPr>
            <a:endParaRPr lang="en-IN" sz="1800" b="1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N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Misinformation always leads to more significant problems that are often irreversible. </a:t>
            </a:r>
          </a:p>
          <a:p>
            <a:pPr marL="0" indent="0">
              <a:buNone/>
            </a:pPr>
            <a:endParaRPr lang="en-IN" sz="2000" b="1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N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importance of factual information cannot be overstated, especially when dealing with a life-threatening illness</a:t>
            </a:r>
            <a:endParaRPr lang="en-IN" sz="2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8FEFA3-F5ED-2980-8F4C-839B586797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075" y="368162"/>
            <a:ext cx="3971926" cy="260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17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B3574-24E3-A57B-C0EC-7E6B32917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42900"/>
            <a:ext cx="10018713" cy="438151"/>
          </a:xfrm>
        </p:spPr>
        <p:txBody>
          <a:bodyPr>
            <a:normAutofit fontScale="90000"/>
          </a:bodyPr>
          <a:lstStyle/>
          <a:p>
            <a:r>
              <a:rPr lang="en-IN" sz="40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Barriers faced by those diagnosed with Cancer</a:t>
            </a:r>
            <a:br>
              <a:rPr lang="en-IN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89A4BC-988E-C209-128B-9C01E9029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933450"/>
            <a:ext cx="10018713" cy="5810250"/>
          </a:xfrm>
        </p:spPr>
        <p:txBody>
          <a:bodyPr>
            <a:normAutofit fontScale="47500" lnSpcReduction="20000"/>
          </a:bodyPr>
          <a:lstStyle/>
          <a:p>
            <a:pPr marL="0" marR="0" indent="0" algn="l" rtl="0" fontAlgn="t">
              <a:lnSpc>
                <a:spcPct val="115000"/>
              </a:lnSpc>
              <a:spcAft>
                <a:spcPts val="1200"/>
              </a:spcAft>
            </a:pP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Oswald" panose="00000500000000000000" pitchFamily="2" charset="0"/>
                <a:ea typeface="Oswald" panose="00000500000000000000" pitchFamily="2" charset="0"/>
                <a:cs typeface="Oswald" panose="00000500000000000000" pitchFamily="2" charset="0"/>
              </a:rPr>
              <a:t>Stigma</a:t>
            </a:r>
            <a:endParaRPr lang="en-IN" sz="3600" b="0" i="0" u="none" strike="noStrike" dirty="0">
              <a:effectLst/>
              <a:latin typeface="Arial" panose="020B0604020202020204" pitchFamily="34" charset="0"/>
            </a:endParaRPr>
          </a:p>
          <a:p>
            <a:pPr marL="457200" marR="0" indent="-320040" algn="l" rtl="0" fontAlgn="t">
              <a:lnSpc>
                <a:spcPct val="115000"/>
              </a:lnSpc>
              <a:spcBef>
                <a:spcPts val="1200"/>
              </a:spcBef>
            </a:pP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Oswald" panose="00000500000000000000" pitchFamily="2" charset="0"/>
                <a:ea typeface="Oswald" panose="00000500000000000000" pitchFamily="2" charset="0"/>
                <a:cs typeface="Oswald" panose="00000500000000000000" pitchFamily="2" charset="0"/>
              </a:rPr>
              <a:t>Myths land misconceptions</a:t>
            </a:r>
            <a:endParaRPr lang="en-IN" sz="3600" b="0" i="0" u="none" strike="noStrike" dirty="0">
              <a:effectLst/>
              <a:latin typeface="Arial" panose="020B0604020202020204" pitchFamily="34" charset="0"/>
            </a:endParaRPr>
          </a:p>
          <a:p>
            <a:pPr marL="457200" marR="0" indent="-320040" algn="l" rtl="0" fontAlgn="t">
              <a:lnSpc>
                <a:spcPct val="115000"/>
              </a:lnSpc>
            </a:pP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Oswald" panose="00000500000000000000" pitchFamily="2" charset="0"/>
                <a:ea typeface="Oswald" panose="00000500000000000000" pitchFamily="2" charset="0"/>
                <a:cs typeface="Oswald" panose="00000500000000000000" pitchFamily="2" charset="0"/>
              </a:rPr>
              <a:t>Societal perception</a:t>
            </a:r>
            <a:endParaRPr lang="en-IN" sz="36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l" rtl="0" fontAlgn="t">
              <a:lnSpc>
                <a:spcPct val="115000"/>
              </a:lnSpc>
            </a:pP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Oswald" panose="00000500000000000000" pitchFamily="2" charset="0"/>
                <a:ea typeface="Oswald" panose="00000500000000000000" pitchFamily="2" charset="0"/>
                <a:cs typeface="Oswald" panose="00000500000000000000" pitchFamily="2" charset="0"/>
              </a:rPr>
              <a:t>Financial Constraints</a:t>
            </a:r>
            <a:endParaRPr lang="en-IN" sz="3600" b="0" i="0" u="none" strike="noStrike" dirty="0">
              <a:effectLst/>
              <a:latin typeface="Arial" panose="020B0604020202020204" pitchFamily="34" charset="0"/>
            </a:endParaRPr>
          </a:p>
          <a:p>
            <a:pPr marL="457200" marR="0" indent="-320040" algn="l" rtl="0" fontAlgn="t">
              <a:lnSpc>
                <a:spcPct val="115000"/>
              </a:lnSpc>
              <a:spcBef>
                <a:spcPts val="1200"/>
              </a:spcBef>
            </a:pP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Oswald" panose="00000500000000000000" pitchFamily="2" charset="0"/>
                <a:ea typeface="Oswald" panose="00000500000000000000" pitchFamily="2" charset="0"/>
                <a:cs typeface="Oswald" panose="00000500000000000000" pitchFamily="2" charset="0"/>
              </a:rPr>
              <a:t>High costs of treatment.</a:t>
            </a:r>
            <a:endParaRPr lang="en-IN" sz="3600" b="0" i="0" u="none" strike="noStrike" dirty="0">
              <a:effectLst/>
              <a:latin typeface="Arial" panose="020B0604020202020204" pitchFamily="34" charset="0"/>
            </a:endParaRPr>
          </a:p>
          <a:p>
            <a:pPr marL="457200" marR="0" indent="-320040" algn="l" rtl="0" fontAlgn="t">
              <a:lnSpc>
                <a:spcPct val="115000"/>
              </a:lnSpc>
            </a:pP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Oswald" panose="00000500000000000000" pitchFamily="2" charset="0"/>
                <a:ea typeface="Oswald" panose="00000500000000000000" pitchFamily="2" charset="0"/>
                <a:cs typeface="Oswald" panose="00000500000000000000" pitchFamily="2" charset="0"/>
              </a:rPr>
              <a:t>Lack of insurance schemes</a:t>
            </a:r>
            <a:endParaRPr lang="en-IN" sz="3600" b="0" i="0" u="none" strike="noStrike" dirty="0">
              <a:effectLst/>
              <a:latin typeface="Arial" panose="020B0604020202020204" pitchFamily="34" charset="0"/>
            </a:endParaRPr>
          </a:p>
          <a:p>
            <a:pPr marL="457200" marR="0" indent="-320040" algn="l" rtl="0" fontAlgn="t">
              <a:lnSpc>
                <a:spcPct val="115000"/>
              </a:lnSpc>
            </a:pP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Oswald" panose="000005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Inequitable access to insurance schemes</a:t>
            </a:r>
            <a:endParaRPr lang="en-IN" sz="3600" b="0" i="0" u="none" strike="noStrike" dirty="0">
              <a:effectLst/>
              <a:latin typeface="Arial" panose="020B0604020202020204" pitchFamily="34" charset="0"/>
            </a:endParaRPr>
          </a:p>
          <a:p>
            <a:pPr marL="457200" marR="0" indent="-320040" algn="l" rtl="0" fontAlgn="t">
              <a:lnSpc>
                <a:spcPct val="115000"/>
              </a:lnSpc>
            </a:pP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Oswald" panose="000005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OOPE</a:t>
            </a:r>
            <a:endParaRPr lang="en-IN" sz="36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l" rtl="0" fontAlgn="t">
              <a:lnSpc>
                <a:spcPct val="115000"/>
              </a:lnSpc>
            </a:pPr>
            <a:r>
              <a:rPr lang="en-US" sz="3600" dirty="0">
                <a:solidFill>
                  <a:srgbClr val="000000"/>
                </a:solidFill>
                <a:latin typeface="Oswald" panose="00000500000000000000" pitchFamily="2" charset="0"/>
              </a:rPr>
              <a:t>Lack of infrastructure</a:t>
            </a:r>
            <a:endParaRPr lang="en-IN" sz="3600" b="0" i="0" u="none" strike="noStrike" dirty="0">
              <a:effectLst/>
              <a:latin typeface="Arial" panose="020B0604020202020204" pitchFamily="34" charset="0"/>
            </a:endParaRPr>
          </a:p>
          <a:p>
            <a:pPr marL="457200" marR="0" indent="-320040" algn="l" rtl="0" fontAlgn="t">
              <a:lnSpc>
                <a:spcPct val="115000"/>
              </a:lnSpc>
              <a:spcBef>
                <a:spcPts val="1200"/>
              </a:spcBef>
            </a:pP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Oswald" panose="00000500000000000000" pitchFamily="2" charset="0"/>
                <a:ea typeface="Oswald" panose="00000500000000000000" pitchFamily="2" charset="0"/>
                <a:cs typeface="Oswald" panose="00000500000000000000" pitchFamily="2" charset="0"/>
              </a:rPr>
              <a:t>Cancer care services concentrated in metro cities.</a:t>
            </a:r>
            <a:endParaRPr lang="en-IN" sz="3600" b="0" i="0" u="none" strike="noStrike" dirty="0">
              <a:effectLst/>
              <a:latin typeface="Arial" panose="020B0604020202020204" pitchFamily="34" charset="0"/>
            </a:endParaRPr>
          </a:p>
          <a:p>
            <a:pPr marL="457200" marR="0" indent="-320040" algn="l" rtl="0" fontAlgn="t">
              <a:lnSpc>
                <a:spcPct val="115000"/>
              </a:lnSpc>
            </a:pP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Oswald" panose="00000500000000000000" pitchFamily="2" charset="0"/>
                <a:ea typeface="Oswald" panose="00000500000000000000" pitchFamily="2" charset="0"/>
                <a:cs typeface="Oswald" panose="00000500000000000000" pitchFamily="2" charset="0"/>
              </a:rPr>
              <a:t>Rural areas lack access to specialized facilities.</a:t>
            </a:r>
            <a:endParaRPr lang="en-IN" sz="36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l" rtl="0" fontAlgn="t">
              <a:lnSpc>
                <a:spcPct val="115000"/>
              </a:lnSpc>
            </a:pPr>
            <a:r>
              <a:rPr lang="en-US" sz="3600" dirty="0">
                <a:solidFill>
                  <a:srgbClr val="000000"/>
                </a:solidFill>
                <a:latin typeface="Oswald" panose="00000500000000000000" pitchFamily="2" charset="0"/>
              </a:rPr>
              <a:t>Delay in diagnosis</a:t>
            </a:r>
            <a:endParaRPr lang="en-IN" sz="3600" b="0" i="0" u="none" strike="noStrike" dirty="0">
              <a:effectLst/>
              <a:latin typeface="Arial" panose="020B0604020202020204" pitchFamily="34" charset="0"/>
            </a:endParaRPr>
          </a:p>
          <a:p>
            <a:pPr marL="457200" marR="0" indent="-320040" algn="l" rtl="0" fontAlgn="t">
              <a:lnSpc>
                <a:spcPct val="115000"/>
              </a:lnSpc>
              <a:spcBef>
                <a:spcPts val="1200"/>
              </a:spcBef>
            </a:pP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Oswald" panose="00000500000000000000" pitchFamily="2" charset="0"/>
                <a:ea typeface="Oswald" panose="00000500000000000000" pitchFamily="2" charset="0"/>
                <a:cs typeface="Oswald" panose="00000500000000000000" pitchFamily="2" charset="0"/>
              </a:rPr>
              <a:t>Primary healthcare centers (PHCs) are not equipped for early detection.</a:t>
            </a:r>
            <a:endParaRPr lang="en-IN" sz="3600" b="0" i="0" u="none" strike="noStrike" dirty="0">
              <a:effectLst/>
              <a:latin typeface="Arial" panose="020B0604020202020204" pitchFamily="34" charset="0"/>
            </a:endParaRPr>
          </a:p>
          <a:p>
            <a:pPr marL="457200" marR="0" indent="-320040" algn="l" rtl="0" fontAlgn="t">
              <a:lnSpc>
                <a:spcPct val="115000"/>
              </a:lnSpc>
            </a:pP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Oswald" panose="00000500000000000000" pitchFamily="2" charset="0"/>
                <a:ea typeface="Oswald" panose="00000500000000000000" pitchFamily="2" charset="0"/>
                <a:cs typeface="Oswald" panose="00000500000000000000" pitchFamily="2" charset="0"/>
              </a:rPr>
              <a:t>Symptoms often disregarded or misdiagnosed.</a:t>
            </a:r>
            <a:endParaRPr lang="en-IN" sz="3600" b="0" i="0" u="none" strike="noStrike" dirty="0">
              <a:effectLst/>
              <a:latin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IN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62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439DD-DA29-06E9-CE5B-5FBC5154E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99391"/>
            <a:ext cx="10018713" cy="1232452"/>
          </a:xfrm>
        </p:spPr>
        <p:txBody>
          <a:bodyPr>
            <a:normAutofit/>
          </a:bodyPr>
          <a:lstStyle/>
          <a:p>
            <a:r>
              <a:rPr lang="en-US" sz="3200" dirty="0"/>
              <a:t>Misconceptions about navigating health care system</a:t>
            </a:r>
            <a:endParaRPr lang="en-IN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9EFCB-B0E8-78AA-6488-89EFB7A84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0650" y="1580323"/>
            <a:ext cx="10248900" cy="4420428"/>
          </a:xfrm>
        </p:spPr>
        <p:txBody>
          <a:bodyPr>
            <a:normAutofit fontScale="62500" lnSpcReduction="20000"/>
          </a:bodyPr>
          <a:lstStyle/>
          <a:p>
            <a:endParaRPr lang="en-US" dirty="0"/>
          </a:p>
          <a:p>
            <a:r>
              <a:rPr lang="en-US" sz="2600" dirty="0"/>
              <a:t>Follow ups are not needed/ Delay in follow ups</a:t>
            </a:r>
          </a:p>
          <a:p>
            <a:r>
              <a:rPr lang="en-US" sz="2600" dirty="0"/>
              <a:t>I am too young for cancer screening</a:t>
            </a:r>
          </a:p>
          <a:p>
            <a:r>
              <a:rPr lang="en-US" sz="2600" dirty="0"/>
              <a:t>I feel healthy do I do not need check ups</a:t>
            </a:r>
          </a:p>
          <a:p>
            <a:r>
              <a:rPr lang="en-US" sz="2600" dirty="0"/>
              <a:t>Cancer cannot happen to me</a:t>
            </a:r>
          </a:p>
          <a:p>
            <a:r>
              <a:rPr lang="en-US" sz="2600" dirty="0"/>
              <a:t>Health insurance is not needed for children, young and healthy people</a:t>
            </a:r>
          </a:p>
          <a:p>
            <a:r>
              <a:rPr lang="en-US" sz="2600" dirty="0"/>
              <a:t>Palliative care is only for those who are dying</a:t>
            </a:r>
          </a:p>
          <a:p>
            <a:r>
              <a:rPr lang="en-US" sz="2600" dirty="0"/>
              <a:t>If I seek emotional support I will be labelled as MAD</a:t>
            </a:r>
          </a:p>
          <a:p>
            <a:r>
              <a:rPr lang="en-US" sz="2600"/>
              <a:t>HPV vaccine is </a:t>
            </a:r>
            <a:r>
              <a:rPr lang="en-US" sz="2600" dirty="0"/>
              <a:t>only for females</a:t>
            </a:r>
          </a:p>
          <a:p>
            <a:r>
              <a:rPr lang="en-US" sz="2600" dirty="0"/>
              <a:t>Terminal cancer means being abandoned</a:t>
            </a:r>
          </a:p>
          <a:p>
            <a:r>
              <a:rPr lang="en-US" sz="2600" dirty="0"/>
              <a:t>Disfigurement means I should stay home because the people will laugh at me</a:t>
            </a:r>
          </a:p>
          <a:p>
            <a:r>
              <a:rPr lang="en-US" sz="2600" dirty="0"/>
              <a:t>I will not talk of my cancer journey because of the stigma and societal perception</a:t>
            </a:r>
          </a:p>
          <a:p>
            <a:r>
              <a:rPr lang="en-US" sz="2600" dirty="0"/>
              <a:t>I have to be strong all the time</a:t>
            </a:r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9141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12E14-DECA-48D6-51EE-7E652CEAD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213361"/>
            <a:ext cx="10018713" cy="1226820"/>
          </a:xfrm>
        </p:spPr>
        <p:txBody>
          <a:bodyPr/>
          <a:lstStyle/>
          <a:p>
            <a:r>
              <a:rPr lang="en-US" dirty="0"/>
              <a:t>PERSONAL EXPERIENCE</a:t>
            </a:r>
            <a:endParaRPr lang="en-IN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C419AC8-0D9A-1FC9-7039-D4FBF21FC5F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120" y="1501140"/>
            <a:ext cx="4716780" cy="372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256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3396C-560F-4515-40BD-F60337063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Cancer is not a WAR- it is a disease in which some people are cured and some are not. </a:t>
            </a:r>
            <a:endParaRPr lang="en-IN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E5EF379-B0FF-5DD1-ED4F-1282605D3D1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757" y="2667000"/>
            <a:ext cx="7459824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83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152</TotalTime>
  <Words>417</Words>
  <Application>Microsoft Office PowerPoint</Application>
  <PresentationFormat>Widescreen</PresentationFormat>
  <Paragraphs>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Corbel</vt:lpstr>
      <vt:lpstr>Oswald</vt:lpstr>
      <vt:lpstr>Parallax</vt:lpstr>
      <vt:lpstr>CANCER CARE  </vt:lpstr>
      <vt:lpstr>PowerPoint Presentation</vt:lpstr>
      <vt:lpstr>PowerPoint Presentation</vt:lpstr>
      <vt:lpstr> Myths specific to Head and Neck Cancers  </vt:lpstr>
      <vt:lpstr>Why Debunk the myths?</vt:lpstr>
      <vt:lpstr>Barriers faced by those diagnosed with Cancer </vt:lpstr>
      <vt:lpstr>Misconceptions about navigating health care system</vt:lpstr>
      <vt:lpstr>PERSONAL EXPERIENCE</vt:lpstr>
      <vt:lpstr>Cancer is not a WAR- it is a disease in which some people are cured and some are not.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Vandana Mahajan</dc:creator>
  <cp:lastModifiedBy>Vandana Mahajan</cp:lastModifiedBy>
  <cp:revision>16</cp:revision>
  <dcterms:created xsi:type="dcterms:W3CDTF">2025-01-07T07:37:14Z</dcterms:created>
  <dcterms:modified xsi:type="dcterms:W3CDTF">2025-01-09T19:12:59Z</dcterms:modified>
</cp:coreProperties>
</file>